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745" r:id="rId3"/>
    <p:sldId id="751" r:id="rId4"/>
    <p:sldId id="753" r:id="rId5"/>
    <p:sldId id="752" r:id="rId6"/>
    <p:sldId id="756" r:id="rId7"/>
    <p:sldId id="757" r:id="rId8"/>
    <p:sldId id="743" r:id="rId9"/>
  </p:sldIdLst>
  <p:sldSz cx="9144000" cy="5143500" type="screen16x9"/>
  <p:notesSz cx="6797675" cy="9929495"/>
  <p:custDataLst>
    <p:tags r:id="rId14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5930" indent="1905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3130" indent="1905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0330" indent="1905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7530" indent="1905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50BA"/>
    <a:srgbClr val="F9E299"/>
    <a:srgbClr val="E9A12B"/>
    <a:srgbClr val="EDB457"/>
    <a:srgbClr val="7A0000"/>
    <a:srgbClr val="A40000"/>
    <a:srgbClr val="565656"/>
    <a:srgbClr val="E6BE3E"/>
    <a:srgbClr val="C67E2E"/>
    <a:srgbClr val="F8DE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0" autoAdjust="0"/>
    <p:restoredTop sz="93309" autoAdjust="0"/>
  </p:normalViewPr>
  <p:slideViewPr>
    <p:cSldViewPr showGuides="1">
      <p:cViewPr varScale="1">
        <p:scale>
          <a:sx n="77" d="100"/>
          <a:sy n="77" d="100"/>
        </p:scale>
        <p:origin x="470" y="31"/>
      </p:cViewPr>
      <p:guideLst>
        <p:guide orient="horz" pos="1620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6" cy="72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3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A090FCB-CC73-45A4-B6FB-1B211EC1F827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1B41783-9707-4877-9344-A69D5EB062A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9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3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5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 userDrawn="1"/>
        </p:nvSpPr>
        <p:spPr>
          <a:xfrm>
            <a:off x="5417998" y="51638"/>
            <a:ext cx="37261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先进制造领域</a:t>
            </a:r>
            <a:r>
              <a:rPr lang="en-US" altLang="zh-CN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-</a:t>
            </a:r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技术经理人等级评价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009" y="4819990"/>
            <a:ext cx="304800" cy="304800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5763425" y="4803936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未来产业揭榜挂帅</a:t>
            </a:r>
            <a:r>
              <a:rPr lang="en-US" altLang="zh-CN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—</a:t>
            </a:r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人形机器人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4" name="矩形 3"/>
          <p:cNvSpPr/>
          <p:nvPr userDrawn="1"/>
        </p:nvSpPr>
        <p:spPr bwMode="auto">
          <a:xfrm>
            <a:off x="323646" y="483576"/>
            <a:ext cx="2592216" cy="72006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 userDrawn="1"/>
        </p:nvSpPr>
        <p:spPr bwMode="auto">
          <a:xfrm>
            <a:off x="2912690" y="483576"/>
            <a:ext cx="2592216" cy="72006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 userDrawn="1"/>
        </p:nvSpPr>
        <p:spPr bwMode="auto">
          <a:xfrm>
            <a:off x="5501734" y="483576"/>
            <a:ext cx="2592216" cy="7200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009" y="4819990"/>
            <a:ext cx="304800" cy="304800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5763425" y="4803936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未来产业揭榜挂帅</a:t>
            </a:r>
            <a:r>
              <a:rPr lang="en-US" altLang="zh-CN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—</a:t>
            </a:r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人形机器人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350963"/>
            <a:ext cx="8075612" cy="339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/>
          <a:lstStyle/>
          <a:p>
            <a:pPr lvl="0"/>
            <a:r>
              <a:rPr lang="ko-KR" altLang="en-US"/>
              <a:t>单击此处编辑母版文本样式</a:t>
            </a:r>
            <a:endParaRPr lang="ko-KR" altLang="en-US"/>
          </a:p>
          <a:p>
            <a:pPr lvl="1"/>
            <a:r>
              <a:rPr lang="ko-KR" altLang="en-US"/>
              <a:t>第二级</a:t>
            </a:r>
            <a:endParaRPr lang="ko-KR" altLang="en-US"/>
          </a:p>
          <a:p>
            <a:pPr lvl="2"/>
            <a:r>
              <a:rPr lang="ko-KR" altLang="en-US"/>
              <a:t>第三级</a:t>
            </a:r>
            <a:endParaRPr lang="ko-KR" altLang="en-US"/>
          </a:p>
          <a:p>
            <a:pPr lvl="3"/>
            <a:r>
              <a:rPr lang="ko-KR" altLang="en-US"/>
              <a:t>第四级</a:t>
            </a:r>
            <a:endParaRPr lang="ko-KR" altLang="en-US"/>
          </a:p>
          <a:p>
            <a:pPr lvl="4"/>
            <a:r>
              <a:rPr lang="ko-KR" altLang="en-US"/>
              <a:t>第五级</a:t>
            </a:r>
            <a:endParaRPr lang="ko-KR" altLang="en-US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title"/>
          </p:nvPr>
        </p:nvSpPr>
        <p:spPr bwMode="black">
          <a:xfrm>
            <a:off x="785813" y="857250"/>
            <a:ext cx="76327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32" tIns="45716" rIns="91432" bIns="45716" numCol="1" anchor="ctr" anchorCtr="0" compatLnSpc="1"/>
          <a:lstStyle/>
          <a:p>
            <a:pPr lvl="0"/>
            <a:r>
              <a:rPr lang="ko-KR" altLang="en-US" dirty="0"/>
              <a:t>单击此处编辑母版标题样式</a:t>
            </a:r>
            <a:endParaRPr lang="ko-KR" altLang="en-US" dirty="0"/>
          </a:p>
        </p:txBody>
      </p:sp>
      <p:sp>
        <p:nvSpPr>
          <p:cNvPr id="11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3276600" y="4857750"/>
            <a:ext cx="2133600" cy="228600"/>
          </a:xfrm>
          <a:prstGeom prst="rect">
            <a:avLst/>
          </a:prstGeom>
          <a:ln>
            <a:miter lim="800000"/>
          </a:ln>
        </p:spPr>
        <p:txBody>
          <a:bodyPr vert="horz" wrap="square" lIns="91432" tIns="45716" rIns="91432" bIns="45716" numCol="1" anchor="t" anchorCtr="0" compatLnSpc="1"/>
          <a:lstStyle>
            <a:lvl1pPr algn="ctr">
              <a:buFontTx/>
              <a:buNone/>
              <a:defRPr sz="1200">
                <a:solidFill>
                  <a:srgbClr val="026DC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Gulim" pitchFamily="34" charset="-127"/>
              </a:defRPr>
            </a:lvl1pPr>
          </a:lstStyle>
          <a:p>
            <a:pPr>
              <a:defRPr/>
            </a:pPr>
            <a:fld id="{420985E9-CADD-45D9-A77F-0655C3569245}" type="slidenum">
              <a:rPr lang="ko-KR" altLang="en-US"/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pull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ko-KR" altLang="en-US" sz="4000" b="1" kern="1200" dirty="0">
          <a:solidFill>
            <a:srgbClr val="00297A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297A"/>
          </a:solidFill>
          <a:latin typeface="华文楷体" panose="0201060004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297A"/>
          </a:solidFill>
          <a:latin typeface="华文楷体" panose="0201060004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297A"/>
          </a:solidFill>
          <a:latin typeface="华文楷体" panose="0201060004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297A"/>
          </a:solidFill>
          <a:latin typeface="华文楷体" panose="0201060004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9pPr>
    </p:titleStyle>
    <p:bodyStyle>
      <a:lvl1pPr marL="341630" indent="-34163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anose="05000000000000000000" pitchFamily="2" charset="2"/>
        <a:buChar char="u"/>
        <a:defRPr sz="2800" b="1">
          <a:solidFill>
            <a:srgbClr val="0B146D"/>
          </a:solidFill>
          <a:latin typeface="+mn-lt"/>
          <a:ea typeface="+mn-ea"/>
          <a:cs typeface="+mn-cs"/>
        </a:defRPr>
      </a:lvl1pPr>
      <a:lvl2pPr marL="741680" indent="-28448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SzPct val="80000"/>
        <a:buFont typeface="Wingdings" panose="05000000000000000000" pitchFamily="2" charset="2"/>
        <a:buChar char="l"/>
        <a:defRPr sz="2400">
          <a:solidFill>
            <a:srgbClr val="0B146D"/>
          </a:solidFill>
          <a:latin typeface="+mn-lt"/>
          <a:ea typeface="+mn-ea"/>
        </a:defRPr>
      </a:lvl2pPr>
      <a:lvl3pPr marL="1141730" indent="-22733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rgbClr val="0B146D"/>
          </a:solidFill>
          <a:latin typeface="+mn-lt"/>
          <a:ea typeface="+mn-ea"/>
        </a:defRPr>
      </a:lvl3pPr>
      <a:lvl4pPr marL="1598930" indent="-22733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rgbClr val="0B146D"/>
          </a:solidFill>
          <a:latin typeface="+mn-lt"/>
          <a:ea typeface="+mn-ea"/>
        </a:defRPr>
      </a:lvl4pPr>
      <a:lvl5pPr marL="2056130" indent="-22733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rgbClr val="0B146D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8365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5565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34134" y="1298873"/>
            <a:ext cx="627888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技术经理人能力评价</a:t>
            </a:r>
            <a:endParaRPr lang="en-US" altLang="zh-CN" sz="4000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4000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（先进制造与机器人领域）</a:t>
            </a:r>
            <a:endParaRPr lang="zh-CN" altLang="en-US" sz="4000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89926" y="4197195"/>
            <a:ext cx="152019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2025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en-US" altLang="zh-CN" sz="16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57893" y="2810731"/>
            <a:ext cx="209867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申报等级：中级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</a:t>
            </a:r>
            <a:endParaRPr lang="zh-CN" altLang="en-US" sz="16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924936" y="3505024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申报人：</a:t>
            </a:r>
            <a:endParaRPr lang="zh-CN" altLang="en-US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987800" y="3865466"/>
            <a:ext cx="792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单位：</a:t>
            </a:r>
            <a:endParaRPr lang="zh-CN" altLang="en-US" sz="16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067750" y="411267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评审大纲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83676" y="101514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一、知识水平</a:t>
            </a:r>
            <a:endParaRPr lang="en-US" altLang="zh-CN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55650" y="1454150"/>
            <a:ext cx="252603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（一）技术领域基础知识储备</a:t>
            </a:r>
            <a:endParaRPr lang="en-US" altLang="zh-CN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55650" y="2497455"/>
            <a:ext cx="306641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（二）产业政策及产业前沿动态掌握</a:t>
            </a:r>
            <a:endParaRPr lang="en-US" altLang="zh-CN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55650" y="3181985"/>
            <a:ext cx="18059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（三）技术转移转化</a:t>
            </a:r>
            <a:endParaRPr lang="zh-CN" altLang="en-US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28040" y="1741805"/>
            <a:ext cx="7658100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1400" kern="100">
                <a:solidFill>
                  <a:srgbClr val="0070C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掌握智能制造与机器人技术重点领域相关知识，包括关键核心技术发展方向，重点产业发展和未来趋势，产业链、创新链融合发展等。掌握智能制造的基本概念、本质和技术体系，熟悉数据、算力和算法的基础知识。</a:t>
            </a:r>
            <a:endParaRPr lang="zh-CN" altLang="zh-CN" dirty="0"/>
          </a:p>
        </p:txBody>
      </p:sp>
      <p:sp>
        <p:nvSpPr>
          <p:cNvPr id="100" name="文本框 99"/>
          <p:cNvSpPr txBox="1"/>
          <p:nvPr/>
        </p:nvSpPr>
        <p:spPr>
          <a:xfrm>
            <a:off x="884555" y="2822575"/>
            <a:ext cx="7430135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/>
            <a:r>
              <a:rPr lang="zh-CN" altLang="en-US" sz="1400" b="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熟悉智能制造与机器人产业相关政策、产业发展及未来趋势、产业前沿技术领域发展现状</a:t>
            </a:r>
            <a:endParaRPr lang="zh-CN" altLang="en-US" sz="1400" b="0" kern="1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84555" y="3472815"/>
            <a:ext cx="73431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>
              <a:buClrTx/>
              <a:buSzTx/>
            </a:pPr>
            <a:r>
              <a:rPr lang="zh-CN" altLang="en-US" sz="1400" b="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掌握技术转移转化相关的基本法律政策，熟悉技术转移的风险分担、收益分配、国有无形资产的管理与交易和国际技术转移的基本知识。</a:t>
            </a:r>
            <a:endParaRPr lang="zh-CN" altLang="en-US" sz="1400" b="0" kern="1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55650" y="4046220"/>
            <a:ext cx="18059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（四）其他相关知识</a:t>
            </a:r>
            <a:endParaRPr lang="zh-CN" altLang="en-US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84555" y="4350385"/>
            <a:ext cx="7254875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algn="l">
              <a:buClrTx/>
              <a:buSzTx/>
            </a:pPr>
            <a:r>
              <a:rPr lang="zh-CN" altLang="en-US" sz="1400" b="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如经济学基础知识，熟悉金融基础知识，熟悉财会、税务基础知识</a:t>
            </a:r>
            <a:endParaRPr lang="zh-CN" altLang="en-US" sz="1400" b="0" kern="1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683676" y="915593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二、工作经历</a:t>
            </a:r>
            <a:endParaRPr lang="zh-CN" altLang="en-US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755650" y="1619250"/>
          <a:ext cx="7980680" cy="188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670"/>
                <a:gridCol w="2114550"/>
                <a:gridCol w="1030605"/>
                <a:gridCol w="3411855"/>
              </a:tblGrid>
              <a:tr h="41529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/>
                        <a:t>起止时间</a:t>
                      </a:r>
                      <a:endParaRPr lang="zh-CN" altLang="en-US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/>
                        <a:t>工作单位</a:t>
                      </a:r>
                      <a:endParaRPr lang="zh-CN" altLang="en-US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/>
                        <a:t>职务</a:t>
                      </a:r>
                      <a:endParaRPr lang="zh-CN" altLang="en-US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/>
                        <a:t>主要工作内容及业绩</a:t>
                      </a:r>
                      <a:endParaRPr lang="zh-CN" altLang="en-US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6639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639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639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639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4067750" y="411267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评审大纲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83676" y="699550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三、经验成效</a:t>
            </a:r>
            <a:endParaRPr lang="zh-CN" altLang="en-US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99160" y="1068070"/>
            <a:ext cx="77838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（一）组织或参与先进制造科技成果转化课题和项目经验</a:t>
            </a:r>
            <a:endParaRPr lang="zh-CN" altLang="en-US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endParaRPr lang="en-US" altLang="zh-CN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ClrTx/>
              <a:buSzTx/>
            </a:pPr>
            <a:r>
              <a:rPr lang="zh-CN" altLang="en-US" sz="1400" kern="100" dirty="0">
                <a:solidFill>
                  <a:srgbClr val="0070C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科技成果转移转化相关理论研究（包含相关法律法规、政策类文件,以及行业发展报告、专著、编著、教材等</a:t>
            </a:r>
            <a:endParaRPr lang="zh-CN" altLang="en-US" sz="1400" kern="100" dirty="0">
              <a:solidFill>
                <a:srgbClr val="0070C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99795" y="2003425"/>
            <a:ext cx="762444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zh-CN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（二）技术需求挖掘与分析经验</a:t>
            </a:r>
            <a:endParaRPr lang="zh-CN" altLang="zh-CN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ClrTx/>
              <a:buSzTx/>
            </a:pPr>
            <a:endParaRPr lang="zh-CN" altLang="en-US" sz="1400" kern="100" dirty="0">
              <a:solidFill>
                <a:srgbClr val="0070C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l">
              <a:buClrTx/>
              <a:buSzTx/>
            </a:pPr>
            <a:r>
              <a:rPr lang="zh-CN" altLang="en-US" sz="1400" kern="100" dirty="0">
                <a:solidFill>
                  <a:srgbClr val="0070C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包含需求挖掘与分析、技术评估评价、技术中试孵化、技术成果运营、技术投融资、转移转化咨询，以及技术转让、技术许可、技术开发、技术咨询、技术服务等具体项目</a:t>
            </a:r>
            <a:endParaRPr lang="zh-CN" altLang="en-US" sz="1400" kern="100" dirty="0">
              <a:solidFill>
                <a:srgbClr val="0070C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99160" y="2987040"/>
            <a:ext cx="748093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buClrTx/>
              <a:buSzTx/>
            </a:pPr>
            <a:r>
              <a:rPr lang="zh-CN" altLang="zh-CN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（三）参与或主持创建技术转移相关平台建设、活动经验等</a:t>
            </a:r>
            <a:endParaRPr lang="zh-CN" altLang="zh-CN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ClrTx/>
              <a:buSzTx/>
            </a:pPr>
            <a:endParaRPr lang="zh-CN" altLang="zh-CN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ClrTx/>
              <a:buSzTx/>
            </a:pPr>
            <a:r>
              <a:rPr lang="zh-CN" altLang="en-US" sz="1400" kern="100" dirty="0">
                <a:solidFill>
                  <a:srgbClr val="0070C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包含创建技术转移相关平台建设、人才培养、科普传播等组织参与科技成果转化相关活动的经验业绩）</a:t>
            </a:r>
            <a:endParaRPr lang="zh-CN" altLang="en-US" sz="1400" kern="100" dirty="0">
              <a:solidFill>
                <a:srgbClr val="0070C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99160" y="3940175"/>
            <a:ext cx="741553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buClrTx/>
              <a:buSzTx/>
            </a:pPr>
            <a:r>
              <a:rPr lang="zh-CN" altLang="zh-CN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（四）参与项目</a:t>
            </a:r>
            <a:r>
              <a:rPr lang="zh-CN" altLang="en-US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取得的相关成果、收益、成效</a:t>
            </a:r>
            <a:endParaRPr lang="zh-CN" altLang="en-US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>
              <a:buClrTx/>
              <a:buSzTx/>
            </a:pPr>
            <a:endParaRPr lang="zh-CN" altLang="zh-CN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ClrTx/>
              <a:buSzTx/>
            </a:pPr>
            <a:r>
              <a:rPr lang="zh-CN" altLang="en-US" sz="1400" kern="100" dirty="0">
                <a:solidFill>
                  <a:srgbClr val="0070C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参与项目获得表彰情况（包含政府表彰、政策支持、从业期间取得的经济效益与社会效益等，须填写奖项名称、颁发机构、技术交易额、技术合同信息等）</a:t>
            </a:r>
            <a:endParaRPr lang="zh-CN" altLang="en-US" sz="1400" kern="100" dirty="0">
              <a:solidFill>
                <a:srgbClr val="0070C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067750" y="411267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评审大纲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83676" y="101514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四、职业素质</a:t>
            </a:r>
            <a:endParaRPr lang="zh-CN" altLang="en-US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83895" y="1491615"/>
            <a:ext cx="7760335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buClrTx/>
              <a:buSzTx/>
            </a:pPr>
            <a:r>
              <a:rPr lang="zh-CN" altLang="en-US" sz="1400" kern="100" dirty="0">
                <a:solidFill>
                  <a:srgbClr val="0070C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从业规范方面认知与理解情况（包含但不限于思想品德、职业道德、保密义务与责任等）</a:t>
            </a:r>
            <a:endParaRPr lang="zh-CN" altLang="en-US" sz="1400" kern="100" dirty="0">
              <a:solidFill>
                <a:srgbClr val="0070C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67750" y="411267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评审大纲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83676" y="1015145"/>
            <a:ext cx="828167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五、佐证材料明</a:t>
            </a:r>
            <a:r>
              <a:rPr lang="zh-CN" altLang="en-US" sz="18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细（包括</a:t>
            </a:r>
            <a:r>
              <a:rPr lang="zh-CN" altLang="en-US" sz="18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取得的资格证明、培训证书、项目类证书</a:t>
            </a:r>
            <a:r>
              <a:rPr lang="en-US" altLang="zh-CN" sz="18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/</a:t>
            </a:r>
            <a:r>
              <a:rPr lang="zh-CN" altLang="en-US" sz="18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获奖证明等）</a:t>
            </a:r>
            <a:endParaRPr lang="zh-CN" altLang="en-US" sz="18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67750" y="411267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评审大纲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0" name="表格 9"/>
          <p:cNvGraphicFramePr/>
          <p:nvPr>
            <p:custDataLst>
              <p:tags r:id="rId1"/>
            </p:custDataLst>
          </p:nvPr>
        </p:nvGraphicFramePr>
        <p:xfrm>
          <a:off x="755650" y="1527175"/>
          <a:ext cx="7980680" cy="188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670"/>
                <a:gridCol w="2114550"/>
                <a:gridCol w="2995295"/>
                <a:gridCol w="1447165"/>
              </a:tblGrid>
              <a:tr h="41529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/>
                        <a:t>颁发日期</a:t>
                      </a:r>
                      <a:endParaRPr lang="zh-CN" altLang="en-US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/>
                        <a:t>颁发机构</a:t>
                      </a:r>
                      <a:endParaRPr lang="zh-CN" altLang="en-US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证书名称</a:t>
                      </a:r>
                      <a:r>
                        <a:rPr lang="en-US" altLang="zh-CN" sz="1800">
                          <a:sym typeface="+mn-ea"/>
                        </a:rPr>
                        <a:t>/</a:t>
                      </a:r>
                      <a:r>
                        <a:rPr lang="zh-CN" altLang="en-US" sz="1800">
                          <a:sym typeface="+mn-ea"/>
                        </a:rPr>
                        <a:t>编号</a:t>
                      </a:r>
                      <a:endParaRPr lang="zh-CN" altLang="en-US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/>
                        <a:t>相关备注</a:t>
                      </a:r>
                      <a:endParaRPr lang="zh-CN" altLang="en-US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6639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639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639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639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89560" y="1491660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谢谢！</a:t>
            </a:r>
            <a:endParaRPr lang="zh-CN" altLang="en-US" sz="4000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ll dir="r"/>
  </p:transition>
</p:sld>
</file>

<file path=ppt/tags/tag1.xml><?xml version="1.0" encoding="utf-8"?>
<p:tagLst xmlns:p="http://schemas.openxmlformats.org/presentationml/2006/main">
  <p:tag name="TABLE_ENDDRAG_ORIGIN_RECT" val="557*163"/>
  <p:tag name="TABLE_ENDDRAG_RECT" val="108*127*557*163"/>
</p:tagLst>
</file>

<file path=ppt/tags/tag2.xml><?xml version="1.0" encoding="utf-8"?>
<p:tagLst xmlns:p="http://schemas.openxmlformats.org/presentationml/2006/main">
  <p:tag name="TABLE_ENDDRAG_ORIGIN_RECT" val="557*163"/>
  <p:tag name="TABLE_ENDDRAG_RECT" val="108*127*557*163"/>
</p:tagLst>
</file>

<file path=ppt/tags/tag3.xml><?xml version="1.0" encoding="utf-8"?>
<p:tagLst xmlns:p="http://schemas.openxmlformats.org/presentationml/2006/main">
  <p:tag name="commondata" val="eyJoZGlkIjoiYzQxZjg2ZTBjYzc4NGI4MjRhMTkxNzE2NWNhYmY5ZTMifQ=="/>
</p:tagLst>
</file>

<file path=ppt/theme/theme1.xml><?xml version="1.0" encoding="utf-8"?>
<a:theme xmlns:a="http://schemas.openxmlformats.org/drawingml/2006/main" name="1_0062">
  <a:themeElements>
    <a:clrScheme name="0062 3">
      <a:dk1>
        <a:srgbClr val="0F1A81"/>
      </a:dk1>
      <a:lt1>
        <a:srgbClr val="FFFFFF"/>
      </a:lt1>
      <a:dk2>
        <a:srgbClr val="175B5B"/>
      </a:dk2>
      <a:lt2>
        <a:srgbClr val="DDDDDD"/>
      </a:lt2>
      <a:accent1>
        <a:srgbClr val="A4C226"/>
      </a:accent1>
      <a:accent2>
        <a:srgbClr val="6CA5D8"/>
      </a:accent2>
      <a:accent3>
        <a:srgbClr val="FFFFFF"/>
      </a:accent3>
      <a:accent4>
        <a:srgbClr val="0B146D"/>
      </a:accent4>
      <a:accent5>
        <a:srgbClr val="CFDDAC"/>
      </a:accent5>
      <a:accent6>
        <a:srgbClr val="6195C4"/>
      </a:accent6>
      <a:hlink>
        <a:srgbClr val="5D4BC7"/>
      </a:hlink>
      <a:folHlink>
        <a:srgbClr val="878FA5"/>
      </a:folHlink>
    </a:clrScheme>
    <a:fontScheme name="1_0062">
      <a:majorFont>
        <a:latin typeface="华文楷体"/>
        <a:ea typeface=""/>
        <a:cs typeface=""/>
      </a:majorFont>
      <a:minorFont>
        <a:latin typeface="华文楷体"/>
        <a:ea typeface="华文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0062 1">
        <a:dk1>
          <a:srgbClr val="000000"/>
        </a:dk1>
        <a:lt1>
          <a:srgbClr val="FFFFFF"/>
        </a:lt1>
        <a:dk2>
          <a:srgbClr val="000066"/>
        </a:dk2>
        <a:lt2>
          <a:srgbClr val="DDDDDD"/>
        </a:lt2>
        <a:accent1>
          <a:srgbClr val="E47F6E"/>
        </a:accent1>
        <a:accent2>
          <a:srgbClr val="0099CC"/>
        </a:accent2>
        <a:accent3>
          <a:srgbClr val="FFFFFF"/>
        </a:accent3>
        <a:accent4>
          <a:srgbClr val="000000"/>
        </a:accent4>
        <a:accent5>
          <a:srgbClr val="EFC0BA"/>
        </a:accent5>
        <a:accent6>
          <a:srgbClr val="008AB9"/>
        </a:accent6>
        <a:hlink>
          <a:srgbClr val="7648EA"/>
        </a:hlink>
        <a:folHlink>
          <a:srgbClr val="DFAE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62 2">
        <a:dk1>
          <a:srgbClr val="333333"/>
        </a:dk1>
        <a:lt1>
          <a:srgbClr val="FFFFFF"/>
        </a:lt1>
        <a:dk2>
          <a:srgbClr val="003366"/>
        </a:dk2>
        <a:lt2>
          <a:srgbClr val="B2B2B2"/>
        </a:lt2>
        <a:accent1>
          <a:srgbClr val="4CA491"/>
        </a:accent1>
        <a:accent2>
          <a:srgbClr val="E2AF52"/>
        </a:accent2>
        <a:accent3>
          <a:srgbClr val="FFFFFF"/>
        </a:accent3>
        <a:accent4>
          <a:srgbClr val="2A2A2A"/>
        </a:accent4>
        <a:accent5>
          <a:srgbClr val="B2CFC7"/>
        </a:accent5>
        <a:accent6>
          <a:srgbClr val="CD9E49"/>
        </a:accent6>
        <a:hlink>
          <a:srgbClr val="576CD5"/>
        </a:hlink>
        <a:folHlink>
          <a:srgbClr val="D872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62 3">
        <a:dk1>
          <a:srgbClr val="0F1A81"/>
        </a:dk1>
        <a:lt1>
          <a:srgbClr val="FFFFFF"/>
        </a:lt1>
        <a:dk2>
          <a:srgbClr val="175B5B"/>
        </a:dk2>
        <a:lt2>
          <a:srgbClr val="DDDDDD"/>
        </a:lt2>
        <a:accent1>
          <a:srgbClr val="A4C226"/>
        </a:accent1>
        <a:accent2>
          <a:srgbClr val="6CA5D8"/>
        </a:accent2>
        <a:accent3>
          <a:srgbClr val="FFFFFF"/>
        </a:accent3>
        <a:accent4>
          <a:srgbClr val="0B146D"/>
        </a:accent4>
        <a:accent5>
          <a:srgbClr val="CFDDAC"/>
        </a:accent5>
        <a:accent6>
          <a:srgbClr val="6195C4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798</Words>
  <Application>WPS 演示</Application>
  <PresentationFormat>全屏显示(16:9)</PresentationFormat>
  <Paragraphs>83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Gulim</vt:lpstr>
      <vt:lpstr>Malgun Gothic</vt:lpstr>
      <vt:lpstr>华文楷体</vt:lpstr>
      <vt:lpstr>Verdana</vt:lpstr>
      <vt:lpstr>隶书</vt:lpstr>
      <vt:lpstr>微软雅黑</vt:lpstr>
      <vt:lpstr>Arial Unicode MS</vt:lpstr>
      <vt:lpstr>Calibri</vt:lpstr>
      <vt:lpstr>1_0062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zxy</dc:creator>
  <cp:lastModifiedBy>企业用户_760547379</cp:lastModifiedBy>
  <cp:revision>1999</cp:revision>
  <cp:lastPrinted>2024-01-23T08:20:00Z</cp:lastPrinted>
  <dcterms:created xsi:type="dcterms:W3CDTF">2024-05-30T08:09:00Z</dcterms:created>
  <dcterms:modified xsi:type="dcterms:W3CDTF">2025-03-25T02:55:53Z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A47BFDAD9C1D464FBEB33F5345311DC9_13</vt:lpwstr>
  </property>
  <property fmtid="{D5CDD505-2E9C-101B-9397-08002B2CF9AE}" pid="3" name="KSOProductBuildVer">
    <vt:lpwstr>2052-12.1.0.20305</vt:lpwstr>
  </property>
</Properties>
</file>